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8" r:id="rId12"/>
    <p:sldId id="267" r:id="rId13"/>
    <p:sldId id="266" r:id="rId14"/>
    <p:sldId id="269" r:id="rId15"/>
    <p:sldId id="270" r:id="rId16"/>
    <p:sldId id="273" r:id="rId17"/>
    <p:sldId id="272" r:id="rId18"/>
    <p:sldId id="271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E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tm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798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4458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03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1847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344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3595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tr-TR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06570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992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66194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92810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964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6630A0F2-3860-49F4-9F9E-85952B1D259C}" type="datetimeFigureOut">
              <a:rPr lang="tr-TR" smtClean="0"/>
              <a:t>1.05.2018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103D677B-ECE3-441F-9EAF-20AFFA0B842A}" type="slidenum">
              <a:rPr lang="tr-TR" smtClean="0"/>
              <a:t>‹#›</a:t>
            </a:fld>
            <a:endParaRPr lang="tr-T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90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71BB281-B4B5-400E-8C80-B9BA996D1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672546"/>
            <a:ext cx="8825658" cy="861421"/>
          </a:xfrm>
        </p:spPr>
        <p:txBody>
          <a:bodyPr>
            <a:normAutofit/>
          </a:bodyPr>
          <a:lstStyle/>
          <a:p>
            <a:pPr algn="ctr"/>
            <a:r>
              <a:rPr lang="tr-TR" dirty="0"/>
              <a:t>       MİNİÖĞRETİCİM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D562210-900E-4D7C-956E-0E4D53078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2711" y="5850835"/>
            <a:ext cx="3920628" cy="334619"/>
          </a:xfrm>
        </p:spPr>
        <p:txBody>
          <a:bodyPr>
            <a:normAutofit fontScale="92500" lnSpcReduction="10000"/>
          </a:bodyPr>
          <a:lstStyle/>
          <a:p>
            <a:r>
              <a:rPr lang="tr-TR" dirty="0"/>
              <a:t>İrem Nur Küçükenez - 030115011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201BC813-E2C0-4FA3-BD9B-8019CD8A7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330" y="1533967"/>
            <a:ext cx="8163339" cy="410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27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B717F82-1948-4BF5-B31E-F8E018DE40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EA3AC4BA-B2A1-47B4-9CF1-A2F54AE68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998" y="-1"/>
            <a:ext cx="4572002" cy="679876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AE15F-6D59-4252-8427-D134C0066F9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Unvan 1">
            <a:extLst>
              <a:ext uri="{FF2B5EF4-FFF2-40B4-BE49-F238E27FC236}">
                <a16:creationId xmlns:a16="http://schemas.microsoft.com/office/drawing/2014/main" id="{7F1BC9F9-C1C0-49EA-B7F8-0A0BF091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59317"/>
            <a:ext cx="4389120" cy="1749552"/>
          </a:xfrm>
        </p:spPr>
        <p:txBody>
          <a:bodyPr>
            <a:normAutofit/>
          </a:bodyPr>
          <a:lstStyle/>
          <a:p>
            <a:r>
              <a:rPr lang="tr-TR" sz="4400" dirty="0">
                <a:solidFill>
                  <a:srgbClr val="00B0F0"/>
                </a:solidFill>
              </a:rPr>
              <a:t>DERSLER EKRANI</a:t>
            </a:r>
          </a:p>
        </p:txBody>
      </p:sp>
      <p:pic>
        <p:nvPicPr>
          <p:cNvPr id="6" name="İçerik Yer Tutucusu 5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5E3CF092-F952-404A-943F-3CC7AC64BD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0"/>
          <a:stretch/>
        </p:blipFill>
        <p:spPr>
          <a:xfrm>
            <a:off x="7410734" y="696037"/>
            <a:ext cx="3657600" cy="5663820"/>
          </a:xfrm>
        </p:spPr>
      </p:pic>
      <p:sp>
        <p:nvSpPr>
          <p:cNvPr id="10" name="Unvan 1">
            <a:extLst>
              <a:ext uri="{FF2B5EF4-FFF2-40B4-BE49-F238E27FC236}">
                <a16:creationId xmlns:a16="http://schemas.microsoft.com/office/drawing/2014/main" id="{9A84F6BE-105C-46C3-B871-ADF79FD277CC}"/>
              </a:ext>
            </a:extLst>
          </p:cNvPr>
          <p:cNvSpPr txBox="1">
            <a:spLocks/>
          </p:cNvSpPr>
          <p:nvPr/>
        </p:nvSpPr>
        <p:spPr>
          <a:xfrm>
            <a:off x="662462" y="2208869"/>
            <a:ext cx="4389120" cy="1749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tr-TR" sz="4400" dirty="0"/>
          </a:p>
        </p:txBody>
      </p:sp>
      <p:sp>
        <p:nvSpPr>
          <p:cNvPr id="12" name="İçerik Yer Tutucusu 2">
            <a:extLst>
              <a:ext uri="{FF2B5EF4-FFF2-40B4-BE49-F238E27FC236}">
                <a16:creationId xmlns:a16="http://schemas.microsoft.com/office/drawing/2014/main" id="{7324631F-BD6E-47E4-A446-8AC351D831BB}"/>
              </a:ext>
            </a:extLst>
          </p:cNvPr>
          <p:cNvSpPr txBox="1">
            <a:spLocks/>
          </p:cNvSpPr>
          <p:nvPr/>
        </p:nvSpPr>
        <p:spPr>
          <a:xfrm>
            <a:off x="1024129" y="2286000"/>
            <a:ext cx="3791711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b="1" dirty="0">
                <a:solidFill>
                  <a:srgbClr val="0070C0"/>
                </a:solidFill>
              </a:rPr>
              <a:t>Seçim ekranımızdır.</a:t>
            </a: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Öğrenmek istediğimiz </a:t>
            </a: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birinci sınıf konumuzu seçebileceğimiz ekrandır.</a:t>
            </a:r>
          </a:p>
        </p:txBody>
      </p:sp>
    </p:spTree>
    <p:extLst>
      <p:ext uri="{BB962C8B-B14F-4D97-AF65-F5344CB8AC3E}">
        <p14:creationId xmlns:p14="http://schemas.microsoft.com/office/powerpoint/2010/main" val="3633505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1CE8CA9-D6D2-4C46-8070-9566F894E5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İçerik Yer Tutucusu 6">
            <a:extLst>
              <a:ext uri="{FF2B5EF4-FFF2-40B4-BE49-F238E27FC236}">
                <a16:creationId xmlns:a16="http://schemas.microsoft.com/office/drawing/2014/main" id="{C82A0AF7-ADD9-4C75-8788-2B03177B3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676" y="585216"/>
            <a:ext cx="3053867" cy="557784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B31CF5-BEC2-457D-A52F-6A5CCB066FE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Unvan 1">
            <a:extLst>
              <a:ext uri="{FF2B5EF4-FFF2-40B4-BE49-F238E27FC236}">
                <a16:creationId xmlns:a16="http://schemas.microsoft.com/office/drawing/2014/main" id="{7AB1AF30-4545-460D-8E34-27B92DB6A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tr-TR" sz="4400">
                <a:solidFill>
                  <a:schemeClr val="tx1"/>
                </a:solidFill>
              </a:rPr>
              <a:t>Alfabe sayfası</a:t>
            </a:r>
          </a:p>
        </p:txBody>
      </p:sp>
      <p:pic>
        <p:nvPicPr>
          <p:cNvPr id="12" name="İçerik Yer Tutucusu 11">
            <a:extLst>
              <a:ext uri="{FF2B5EF4-FFF2-40B4-BE49-F238E27FC236}">
                <a16:creationId xmlns:a16="http://schemas.microsoft.com/office/drawing/2014/main" id="{C869A474-2415-45D9-A315-D7B4EEAA9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"/>
          <a:stretch/>
        </p:blipFill>
        <p:spPr>
          <a:xfrm>
            <a:off x="6095999" y="1146412"/>
            <a:ext cx="2433851" cy="4626590"/>
          </a:xfrm>
        </p:spPr>
      </p:pic>
      <p:pic>
        <p:nvPicPr>
          <p:cNvPr id="13" name="İçerik Yer Tutucusu 6">
            <a:extLst>
              <a:ext uri="{FF2B5EF4-FFF2-40B4-BE49-F238E27FC236}">
                <a16:creationId xmlns:a16="http://schemas.microsoft.com/office/drawing/2014/main" id="{C75EA363-9DB1-40A3-85A6-C9924896C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543" y="585216"/>
            <a:ext cx="2909248" cy="5577840"/>
          </a:xfrm>
          <a:prstGeom prst="rect">
            <a:avLst/>
          </a:prstGeom>
        </p:spPr>
      </p:pic>
      <p:pic>
        <p:nvPicPr>
          <p:cNvPr id="16" name="Resim 15">
            <a:extLst>
              <a:ext uri="{FF2B5EF4-FFF2-40B4-BE49-F238E27FC236}">
                <a16:creationId xmlns:a16="http://schemas.microsoft.com/office/drawing/2014/main" id="{65379A7E-ECF0-422E-BBAC-6DC332A789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8" b="1"/>
          <a:stretch/>
        </p:blipFill>
        <p:spPr>
          <a:xfrm>
            <a:off x="9149866" y="1115705"/>
            <a:ext cx="2383328" cy="4626590"/>
          </a:xfrm>
          <a:prstGeom prst="rect">
            <a:avLst/>
          </a:prstGeom>
        </p:spPr>
      </p:pic>
      <p:sp>
        <p:nvSpPr>
          <p:cNvPr id="18" name="Content Placeholder 11">
            <a:extLst>
              <a:ext uri="{FF2B5EF4-FFF2-40B4-BE49-F238E27FC236}">
                <a16:creationId xmlns:a16="http://schemas.microsoft.com/office/drawing/2014/main" id="{1D14326E-9233-4502-8198-2AB67D75FCAF}"/>
              </a:ext>
            </a:extLst>
          </p:cNvPr>
          <p:cNvSpPr txBox="1">
            <a:spLocks/>
          </p:cNvSpPr>
          <p:nvPr/>
        </p:nvSpPr>
        <p:spPr>
          <a:xfrm>
            <a:off x="1024129" y="2286000"/>
            <a:ext cx="3791711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>
                <a:solidFill>
                  <a:srgbClr val="FFFFFF"/>
                </a:solidFill>
              </a:rPr>
              <a:t>Alfabe ekranı birinci sınıf öğrencileri için okulun ve dönemin temeli .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Dönem içinde alfabeyi öğrenen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minik öğrenciler için hazırlanan bir hatırlatma ekranıdır.</a:t>
            </a:r>
            <a:br>
              <a:rPr lang="tr-TR" dirty="0">
                <a:solidFill>
                  <a:srgbClr val="FFFFFF"/>
                </a:solidFill>
              </a:rPr>
            </a:b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Ayrıca video desteğiyle alfabe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sayfası eğlenceli hale getirilmiştir.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822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717F82-1948-4BF5-B31E-F8E018DE40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İçerik Yer Tutucusu 6">
            <a:extLst>
              <a:ext uri="{FF2B5EF4-FFF2-40B4-BE49-F238E27FC236}">
                <a16:creationId xmlns:a16="http://schemas.microsoft.com/office/drawing/2014/main" id="{9F809D1A-EF6F-46A9-B8F0-DEBCC3E2E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958574"/>
            <a:ext cx="2705116" cy="494085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7AAE15F-6D59-4252-8427-D134C0066F9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Unvan 1">
            <a:extLst>
              <a:ext uri="{FF2B5EF4-FFF2-40B4-BE49-F238E27FC236}">
                <a16:creationId xmlns:a16="http://schemas.microsoft.com/office/drawing/2014/main" id="{A28C6368-5E8D-40B0-A16A-8E353232B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59317"/>
            <a:ext cx="4389120" cy="1749552"/>
          </a:xfrm>
        </p:spPr>
        <p:txBody>
          <a:bodyPr>
            <a:normAutofit/>
          </a:bodyPr>
          <a:lstStyle/>
          <a:p>
            <a:r>
              <a:rPr lang="tr-TR" sz="4400" dirty="0">
                <a:solidFill>
                  <a:srgbClr val="00B0F0"/>
                </a:solidFill>
              </a:rPr>
              <a:t>SAYILAR ekranı</a:t>
            </a:r>
            <a:br>
              <a:rPr lang="tr-TR" sz="4400" dirty="0">
                <a:solidFill>
                  <a:srgbClr val="00B0F0"/>
                </a:solidFill>
              </a:rPr>
            </a:br>
            <a:r>
              <a:rPr lang="tr-TR" sz="3200" dirty="0">
                <a:solidFill>
                  <a:srgbClr val="00B0F0"/>
                </a:solidFill>
              </a:rPr>
              <a:t>(SAYILAR TEST EKRANI)</a:t>
            </a:r>
            <a:br>
              <a:rPr lang="tr-TR" sz="4400" dirty="0"/>
            </a:br>
            <a:endParaRPr lang="tr-TR" sz="4400" dirty="0"/>
          </a:p>
        </p:txBody>
      </p:sp>
      <p:pic>
        <p:nvPicPr>
          <p:cNvPr id="7" name="İçerik Yer Tutucusu 6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5012B930-B06F-49C0-A497-F07474789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95"/>
          <a:stretch/>
        </p:blipFill>
        <p:spPr>
          <a:xfrm>
            <a:off x="6437376" y="1514902"/>
            <a:ext cx="2174361" cy="3998794"/>
          </a:xfrm>
        </p:spPr>
      </p:pic>
      <p:pic>
        <p:nvPicPr>
          <p:cNvPr id="8" name="İçerik Yer Tutucusu 6">
            <a:extLst>
              <a:ext uri="{FF2B5EF4-FFF2-40B4-BE49-F238E27FC236}">
                <a16:creationId xmlns:a16="http://schemas.microsoft.com/office/drawing/2014/main" id="{AC99A6E0-9DF2-45E4-A6D8-12A41E7533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130" y="958574"/>
            <a:ext cx="3205900" cy="4940852"/>
          </a:xfrm>
          <a:prstGeom prst="rect">
            <a:avLst/>
          </a:prstGeom>
        </p:spPr>
      </p:pic>
      <p:pic>
        <p:nvPicPr>
          <p:cNvPr id="11" name="Resim 10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7D47643F-1E4E-42CA-81A5-D11A8316B0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1" b="16935"/>
          <a:stretch/>
        </p:blipFill>
        <p:spPr>
          <a:xfrm>
            <a:off x="9142492" y="1465292"/>
            <a:ext cx="2608230" cy="4048404"/>
          </a:xfrm>
          <a:prstGeom prst="rect">
            <a:avLst/>
          </a:prstGeom>
        </p:spPr>
      </p:pic>
      <p:sp>
        <p:nvSpPr>
          <p:cNvPr id="13" name="İçerik Yer Tutucusu 2">
            <a:extLst>
              <a:ext uri="{FF2B5EF4-FFF2-40B4-BE49-F238E27FC236}">
                <a16:creationId xmlns:a16="http://schemas.microsoft.com/office/drawing/2014/main" id="{AF4DF77B-4D85-4467-9E4C-963C5910343D}"/>
              </a:ext>
            </a:extLst>
          </p:cNvPr>
          <p:cNvSpPr txBox="1">
            <a:spLocks/>
          </p:cNvSpPr>
          <p:nvPr/>
        </p:nvSpPr>
        <p:spPr>
          <a:xfrm>
            <a:off x="1024129" y="2286000"/>
            <a:ext cx="3791711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b="1" dirty="0">
                <a:solidFill>
                  <a:srgbClr val="0070C0"/>
                </a:solidFill>
              </a:rPr>
              <a:t>Birinci sınıf çocukları için </a:t>
            </a: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matematik temelleri rakamları</a:t>
            </a: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öğrenmeyle başlar ilk ekranda</a:t>
            </a: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bir görsel yardımıyla rakamlarımız hatırlatılır.</a:t>
            </a:r>
            <a:br>
              <a:rPr lang="tr-TR" b="1" dirty="0">
                <a:solidFill>
                  <a:srgbClr val="0070C0"/>
                </a:solidFill>
              </a:rPr>
            </a:br>
            <a:br>
              <a:rPr lang="tr-TR" b="1" dirty="0">
                <a:solidFill>
                  <a:srgbClr val="0070C0"/>
                </a:solidFill>
              </a:rPr>
            </a:br>
            <a:r>
              <a:rPr lang="tr-TR" b="1" dirty="0">
                <a:solidFill>
                  <a:srgbClr val="0070C0"/>
                </a:solidFill>
              </a:rPr>
              <a:t>Ve test sayfasında doğal sayılarımızın okunuşu ve yazılışıyla alakalı 1.sınıf müfredatına uygun sorular çıkar.</a:t>
            </a:r>
          </a:p>
        </p:txBody>
      </p:sp>
    </p:spTree>
    <p:extLst>
      <p:ext uri="{BB962C8B-B14F-4D97-AF65-F5344CB8AC3E}">
        <p14:creationId xmlns:p14="http://schemas.microsoft.com/office/powerpoint/2010/main" val="2129548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5A2B8A2-9CB3-4EEA-A5F8-54011282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6" name="İçerik Yer Tutucusu 5" descr="iremnurkucukenez_030115011.pdf - Adobe Acrobat Reader DC">
            <a:extLst>
              <a:ext uri="{FF2B5EF4-FFF2-40B4-BE49-F238E27FC236}">
                <a16:creationId xmlns:a16="http://schemas.microsoft.com/office/drawing/2014/main" id="{477B6076-97B6-4D49-A4C3-2A1ABD7CE5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55" t="22852" r="27449" b="5949"/>
          <a:stretch/>
        </p:blipFill>
        <p:spPr>
          <a:xfrm>
            <a:off x="401053" y="368969"/>
            <a:ext cx="11438021" cy="6318434"/>
          </a:xfrm>
          <a:effectLst>
            <a:outerShdw blurRad="50800" dist="50800" dir="5400000" sx="57000" sy="57000" algn="ctr" rotWithShape="0">
              <a:srgbClr val="000000">
                <a:alpha val="68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0150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5C13AAD-CE36-436B-83E9-29BF78605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Saatler ekranı</a:t>
            </a:r>
            <a:br>
              <a:rPr lang="tr-TR" dirty="0"/>
            </a:br>
            <a:r>
              <a:rPr lang="tr-TR" sz="2400" dirty="0"/>
              <a:t>(okuma metni ve soru/cevap sayfası)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B6C8372-F893-4A57-9911-35FB39DB2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175669" cy="3459707"/>
          </a:xfrm>
        </p:spPr>
        <p:txBody>
          <a:bodyPr>
            <a:normAutofit fontScale="92500"/>
          </a:bodyPr>
          <a:lstStyle/>
          <a:p>
            <a:r>
              <a:rPr lang="tr-TR" dirty="0"/>
              <a:t>Tam ve yarım saatlerin konu anlatım ,örnekler ekranlarının ardından gelen sayfadır.</a:t>
            </a:r>
            <a:br>
              <a:rPr lang="tr-TR" dirty="0"/>
            </a:br>
            <a:br>
              <a:rPr lang="tr-TR" dirty="0"/>
            </a:br>
            <a:r>
              <a:rPr lang="tr-TR" dirty="0"/>
              <a:t>Bir adet saatlerle ilgili okuma metni</a:t>
            </a:r>
            <a:br>
              <a:rPr lang="tr-TR" dirty="0"/>
            </a:br>
            <a:r>
              <a:rPr lang="tr-TR" dirty="0"/>
              <a:t>bulunup hem okuma becerisi artırmaya hem de metin soru cevaplarıyla  öğrencilerin öğrenme becerileri ölçülür.</a:t>
            </a:r>
          </a:p>
          <a:p>
            <a:br>
              <a:rPr lang="tr-TR" dirty="0"/>
            </a:br>
            <a:r>
              <a:rPr lang="tr-TR" dirty="0"/>
              <a:t>Seçilen cevabın doğru veya yanlış</a:t>
            </a:r>
            <a:br>
              <a:rPr lang="tr-TR" dirty="0"/>
            </a:br>
            <a:r>
              <a:rPr lang="tr-TR" dirty="0"/>
              <a:t>olmasıyla ilgili uyarı yapar.</a:t>
            </a:r>
          </a:p>
        </p:txBody>
      </p:sp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AEB12F13-CF3F-407F-B3D1-A2F055918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976" y="127478"/>
            <a:ext cx="3314922" cy="5413514"/>
          </a:xfrm>
          <a:prstGeom prst="rect">
            <a:avLst/>
          </a:prstGeom>
        </p:spPr>
      </p:pic>
      <p:pic>
        <p:nvPicPr>
          <p:cNvPr id="6" name="Resim 5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538C6DD7-C3A5-4F87-B143-9F46A47999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6"/>
          <a:stretch/>
        </p:blipFill>
        <p:spPr>
          <a:xfrm>
            <a:off x="5553154" y="585216"/>
            <a:ext cx="2742611" cy="4530487"/>
          </a:xfrm>
          <a:prstGeom prst="rect">
            <a:avLst/>
          </a:prstGeom>
        </p:spPr>
      </p:pic>
      <p:pic>
        <p:nvPicPr>
          <p:cNvPr id="10" name="İçerik Yer Tutucusu 6">
            <a:extLst>
              <a:ext uri="{FF2B5EF4-FFF2-40B4-BE49-F238E27FC236}">
                <a16:creationId xmlns:a16="http://schemas.microsoft.com/office/drawing/2014/main" id="{F7ADA7C3-FB85-41F3-AE14-AB3E19EFC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943" y="180431"/>
            <a:ext cx="3314922" cy="5413514"/>
          </a:xfrm>
          <a:prstGeom prst="rect">
            <a:avLst/>
          </a:prstGeom>
        </p:spPr>
      </p:pic>
      <p:pic>
        <p:nvPicPr>
          <p:cNvPr id="11" name="Resim 10" descr="metin, ekran görüntüsü içeren bir resim&#10;&#10;Yüksek güvenilirlikle oluşturulmuş açıklama">
            <a:extLst>
              <a:ext uri="{FF2B5EF4-FFF2-40B4-BE49-F238E27FC236}">
                <a16:creationId xmlns:a16="http://schemas.microsoft.com/office/drawing/2014/main" id="{6FD188BF-8942-4BF5-8DBA-CF226A2BA4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1"/>
          <a:stretch/>
        </p:blipFill>
        <p:spPr>
          <a:xfrm>
            <a:off x="9058612" y="732477"/>
            <a:ext cx="2714299" cy="4640239"/>
          </a:xfrm>
          <a:prstGeom prst="rect">
            <a:avLst/>
          </a:prstGeom>
        </p:spPr>
      </p:pic>
      <p:sp>
        <p:nvSpPr>
          <p:cNvPr id="12" name="Ok: Sağ 11">
            <a:extLst>
              <a:ext uri="{FF2B5EF4-FFF2-40B4-BE49-F238E27FC236}">
                <a16:creationId xmlns:a16="http://schemas.microsoft.com/office/drawing/2014/main" id="{D9B97C5D-985A-4554-9A12-06EE7383D54E}"/>
              </a:ext>
            </a:extLst>
          </p:cNvPr>
          <p:cNvSpPr/>
          <p:nvPr/>
        </p:nvSpPr>
        <p:spPr>
          <a:xfrm>
            <a:off x="8486898" y="2388358"/>
            <a:ext cx="352760" cy="3275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7068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73C0B18-61FD-49DF-A5E5-4026EBE1A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GÜNLER EKRANI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A550160-ADD5-4AD3-947A-31A0B4DF7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672957"/>
            <a:ext cx="6454845" cy="1499616"/>
          </a:xfrm>
        </p:spPr>
        <p:txBody>
          <a:bodyPr/>
          <a:lstStyle/>
          <a:p>
            <a:r>
              <a:rPr lang="tr-TR" dirty="0"/>
              <a:t>Saatler ekranı gibi ilk önce konu anlatım öğelerinin</a:t>
            </a:r>
            <a:br>
              <a:rPr lang="tr-TR" dirty="0"/>
            </a:br>
            <a:r>
              <a:rPr lang="tr-TR" dirty="0"/>
              <a:t>yer aldığı sonrasında okuma metni ve soruların olduğu </a:t>
            </a:r>
            <a:br>
              <a:rPr lang="tr-TR" dirty="0"/>
            </a:br>
            <a:r>
              <a:rPr lang="tr-TR" dirty="0"/>
              <a:t>ekranlardır.</a:t>
            </a:r>
          </a:p>
        </p:txBody>
      </p:sp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1B8795C9-7544-420B-85C2-0CBF67FA6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71" b="8250"/>
          <a:stretch/>
        </p:blipFill>
        <p:spPr>
          <a:xfrm>
            <a:off x="2238233" y="2579427"/>
            <a:ext cx="3291089" cy="3832291"/>
          </a:xfrm>
          <a:prstGeom prst="rect">
            <a:avLst/>
          </a:prstGeom>
        </p:spPr>
      </p:pic>
      <p:pic>
        <p:nvPicPr>
          <p:cNvPr id="6" name="Resim 5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0F9D35A0-FA37-4D9C-B4E0-98F6FA977D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8" b="1767"/>
          <a:stretch/>
        </p:blipFill>
        <p:spPr>
          <a:xfrm>
            <a:off x="2671856" y="2579427"/>
            <a:ext cx="2541589" cy="3832291"/>
          </a:xfrm>
          <a:prstGeom prst="rect">
            <a:avLst/>
          </a:prstGeom>
        </p:spPr>
      </p:pic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D24CAADE-DC64-40EF-B0B8-E527AFFB9F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71" b="8250"/>
          <a:stretch/>
        </p:blipFill>
        <p:spPr>
          <a:xfrm>
            <a:off x="5529322" y="2579427"/>
            <a:ext cx="3479108" cy="3991137"/>
          </a:xfrm>
          <a:prstGeom prst="rect">
            <a:avLst/>
          </a:prstGeom>
        </p:spPr>
      </p:pic>
      <p:pic>
        <p:nvPicPr>
          <p:cNvPr id="9" name="Resim 8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5DAF9F9D-3AE2-4B10-9083-3F3C04456E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t="12936" r="3629" b="8534"/>
          <a:stretch/>
        </p:blipFill>
        <p:spPr>
          <a:xfrm>
            <a:off x="5937083" y="2579428"/>
            <a:ext cx="2797483" cy="3913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7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6">
            <a:extLst>
              <a:ext uri="{FF2B5EF4-FFF2-40B4-BE49-F238E27FC236}">
                <a16:creationId xmlns:a16="http://schemas.microsoft.com/office/drawing/2014/main" id="{8BC9F931-F15D-43D0-8EDB-A57DE9BCF3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2" t="27910" r="1" b="26837"/>
          <a:stretch/>
        </p:blipFill>
        <p:spPr>
          <a:xfrm>
            <a:off x="6216244" y="4184001"/>
            <a:ext cx="2566036" cy="2606622"/>
          </a:xfrm>
          <a:prstGeom prst="rect">
            <a:avLst/>
          </a:prstGeom>
          <a:effectLst/>
        </p:spPr>
      </p:pic>
      <p:pic>
        <p:nvPicPr>
          <p:cNvPr id="6" name="İçerik Yer Tutucusu 6">
            <a:extLst>
              <a:ext uri="{FF2B5EF4-FFF2-40B4-BE49-F238E27FC236}">
                <a16:creationId xmlns:a16="http://schemas.microsoft.com/office/drawing/2014/main" id="{DC873768-75B3-4AC8-B428-8CEEA36716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4" t="27910" r="2824" b="26837"/>
          <a:stretch/>
        </p:blipFill>
        <p:spPr>
          <a:xfrm>
            <a:off x="6096000" y="1577379"/>
            <a:ext cx="2550695" cy="2441790"/>
          </a:xfrm>
          <a:prstGeom prst="rect">
            <a:avLst/>
          </a:prstGeom>
          <a:effectLst/>
        </p:spPr>
      </p:pic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01C7AD38-DBA4-4472-8426-F10E4E26D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6" t="4103" r="3671" b="3030"/>
          <a:stretch/>
        </p:blipFill>
        <p:spPr>
          <a:xfrm>
            <a:off x="8902524" y="818148"/>
            <a:ext cx="2814616" cy="5491212"/>
          </a:xfrm>
          <a:prstGeom prst="rect">
            <a:avLst/>
          </a:prstGeom>
          <a:effectLst/>
        </p:spPr>
      </p:pic>
      <p:sp>
        <p:nvSpPr>
          <p:cNvPr id="2" name="Unvan 1">
            <a:extLst>
              <a:ext uri="{FF2B5EF4-FFF2-40B4-BE49-F238E27FC236}">
                <a16:creationId xmlns:a16="http://schemas.microsoft.com/office/drawing/2014/main" id="{B0B34462-E6A3-4298-8F32-51225C2EC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224897" cy="1499616"/>
          </a:xfrm>
        </p:spPr>
        <p:txBody>
          <a:bodyPr>
            <a:normAutofit/>
          </a:bodyPr>
          <a:lstStyle/>
          <a:p>
            <a:r>
              <a:rPr lang="tr-TR" dirty="0"/>
              <a:t>Aylar ve mevsimler ekranı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A727D8D-4D1B-434E-AC6D-895AB6B54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5071872" cy="4023360"/>
          </a:xfrm>
        </p:spPr>
        <p:txBody>
          <a:bodyPr>
            <a:normAutofit/>
          </a:bodyPr>
          <a:lstStyle/>
          <a:p>
            <a:r>
              <a:rPr lang="tr-TR" sz="2000" dirty="0"/>
              <a:t>İlk önce aylar sayfası karşımıza çıkar aylar tanıtımından sonra </a:t>
            </a:r>
            <a:br>
              <a:rPr lang="tr-TR" sz="2000" dirty="0"/>
            </a:br>
            <a:r>
              <a:rPr lang="tr-TR" sz="2000" dirty="0"/>
              <a:t>çocukları sıkmamak adına aylar ile ilgili şiir sayfasına geçiş sağlanabilir.</a:t>
            </a:r>
            <a:br>
              <a:rPr lang="tr-TR" sz="2000" dirty="0"/>
            </a:br>
            <a:br>
              <a:rPr lang="tr-TR" sz="2000" dirty="0"/>
            </a:br>
            <a:r>
              <a:rPr lang="tr-TR" sz="2000" dirty="0"/>
              <a:t>Veya ayları öğrenen çocuk aylarında içinde olduğu mevsimler sayfasına geçebilir</a:t>
            </a:r>
            <a:br>
              <a:rPr lang="tr-TR" sz="2000" dirty="0"/>
            </a:br>
            <a:r>
              <a:rPr lang="tr-TR" sz="2000" dirty="0"/>
              <a:t>her bir mevsimin  özelliklerini ve içinde bulundurdukları ayları öğrenip mevsimler sayfasının sonunda bulunan mevsimler ile ilgili şiiri okuyabilir.</a:t>
            </a:r>
          </a:p>
        </p:txBody>
      </p:sp>
      <p:pic>
        <p:nvPicPr>
          <p:cNvPr id="8" name="Resim 7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F5F75416-144C-49A9-B887-41A2321CAF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9" t="5174" r="379" b="6666"/>
          <a:stretch/>
        </p:blipFill>
        <p:spPr>
          <a:xfrm>
            <a:off x="9096602" y="1251284"/>
            <a:ext cx="2519871" cy="4788568"/>
          </a:xfrm>
          <a:prstGeom prst="rect">
            <a:avLst/>
          </a:prstGeom>
        </p:spPr>
      </p:pic>
      <p:pic>
        <p:nvPicPr>
          <p:cNvPr id="10" name="Resim 9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2D121D8A-23EB-43E5-B3DE-B1AE462746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91" b="28772"/>
          <a:stretch/>
        </p:blipFill>
        <p:spPr>
          <a:xfrm>
            <a:off x="6216244" y="1577379"/>
            <a:ext cx="2273969" cy="2441790"/>
          </a:xfrm>
          <a:prstGeom prst="rect">
            <a:avLst/>
          </a:prstGeom>
        </p:spPr>
      </p:pic>
      <p:pic>
        <p:nvPicPr>
          <p:cNvPr id="14" name="Resim 13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E5914A77-CC51-48D6-80B2-9BDF0DE85A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43" b="12319"/>
          <a:stretch/>
        </p:blipFill>
        <p:spPr>
          <a:xfrm>
            <a:off x="6280483" y="4184000"/>
            <a:ext cx="2231046" cy="260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478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58473B0-93F4-444A-9C25-5CB52665E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55" y="453148"/>
            <a:ext cx="3946358" cy="1499616"/>
          </a:xfrm>
        </p:spPr>
        <p:txBody>
          <a:bodyPr>
            <a:normAutofit/>
          </a:bodyPr>
          <a:lstStyle/>
          <a:p>
            <a:r>
              <a:rPr lang="tr-TR" sz="4800" dirty="0">
                <a:solidFill>
                  <a:srgbClr val="7030A0"/>
                </a:solidFill>
              </a:rPr>
              <a:t>MATEMATİK EKRANI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8FAFC02-58EF-40B1-94BE-B9594AD1E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236" y="5480919"/>
            <a:ext cx="5125764" cy="4023360"/>
          </a:xfrm>
        </p:spPr>
        <p:txBody>
          <a:bodyPr>
            <a:normAutofit/>
          </a:bodyPr>
          <a:lstStyle/>
          <a:p>
            <a:r>
              <a:rPr lang="tr-TR" sz="2000" dirty="0"/>
              <a:t>Ayrıca matematik ekranımızda da testlere </a:t>
            </a:r>
            <a:br>
              <a:rPr lang="tr-TR" sz="2000" dirty="0"/>
            </a:br>
            <a:r>
              <a:rPr lang="tr-TR" sz="2000" dirty="0"/>
              <a:t>yer verilmiştir. </a:t>
            </a:r>
            <a:endParaRPr lang="tr-TR" sz="2400" dirty="0"/>
          </a:p>
        </p:txBody>
      </p:sp>
      <p:pic>
        <p:nvPicPr>
          <p:cNvPr id="12" name="İçerik Yer Tutucusu 6">
            <a:extLst>
              <a:ext uri="{FF2B5EF4-FFF2-40B4-BE49-F238E27FC236}">
                <a16:creationId xmlns:a16="http://schemas.microsoft.com/office/drawing/2014/main" id="{2FEA6C32-9D12-47A8-B6E5-E2AFB05CEC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50671" r="3454" b="8250"/>
          <a:stretch/>
        </p:blipFill>
        <p:spPr>
          <a:xfrm>
            <a:off x="899743" y="1720169"/>
            <a:ext cx="3383499" cy="3417658"/>
          </a:xfrm>
          <a:prstGeom prst="rect">
            <a:avLst/>
          </a:prstGeom>
        </p:spPr>
      </p:pic>
      <p:pic>
        <p:nvPicPr>
          <p:cNvPr id="13" name="Resim 12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E6C48BCB-E58B-4622-B6D5-1BF2A307E5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3" b="18316"/>
          <a:stretch/>
        </p:blipFill>
        <p:spPr>
          <a:xfrm>
            <a:off x="1061824" y="1720169"/>
            <a:ext cx="3075864" cy="3417658"/>
          </a:xfrm>
          <a:prstGeom prst="rect">
            <a:avLst/>
          </a:prstGeom>
        </p:spPr>
      </p:pic>
      <p:pic>
        <p:nvPicPr>
          <p:cNvPr id="14" name="İçerik Yer Tutucusu 6">
            <a:extLst>
              <a:ext uri="{FF2B5EF4-FFF2-40B4-BE49-F238E27FC236}">
                <a16:creationId xmlns:a16="http://schemas.microsoft.com/office/drawing/2014/main" id="{8D5FF607-8AE0-4740-B25D-C39A6973B0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50671" b="8250"/>
          <a:stretch/>
        </p:blipFill>
        <p:spPr>
          <a:xfrm>
            <a:off x="5630779" y="243935"/>
            <a:ext cx="3515469" cy="3417658"/>
          </a:xfrm>
          <a:prstGeom prst="rect">
            <a:avLst/>
          </a:prstGeom>
        </p:spPr>
      </p:pic>
      <p:pic>
        <p:nvPicPr>
          <p:cNvPr id="15" name="Resim 14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CD283885-326F-43C4-92E4-C9BCCDF0475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6" b="3860"/>
          <a:stretch/>
        </p:blipFill>
        <p:spPr>
          <a:xfrm>
            <a:off x="5797426" y="243935"/>
            <a:ext cx="3060950" cy="3417658"/>
          </a:xfrm>
          <a:prstGeom prst="rect">
            <a:avLst/>
          </a:prstGeom>
        </p:spPr>
      </p:pic>
      <p:pic>
        <p:nvPicPr>
          <p:cNvPr id="17" name="İçerik Yer Tutucusu 6">
            <a:extLst>
              <a:ext uri="{FF2B5EF4-FFF2-40B4-BE49-F238E27FC236}">
                <a16:creationId xmlns:a16="http://schemas.microsoft.com/office/drawing/2014/main" id="{3173414F-354F-4997-AE51-BDDDF2403E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7" t="50671" r="1635" b="8250"/>
          <a:stretch/>
        </p:blipFill>
        <p:spPr>
          <a:xfrm>
            <a:off x="8993075" y="236254"/>
            <a:ext cx="3261999" cy="3417658"/>
          </a:xfrm>
          <a:prstGeom prst="rect">
            <a:avLst/>
          </a:prstGeom>
        </p:spPr>
      </p:pic>
      <p:pic>
        <p:nvPicPr>
          <p:cNvPr id="18" name="Resim 17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DEDB9194-D995-4890-8CBB-8474FA8ECE1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b="3589"/>
          <a:stretch/>
        </p:blipFill>
        <p:spPr>
          <a:xfrm>
            <a:off x="9200649" y="228573"/>
            <a:ext cx="2846849" cy="3433020"/>
          </a:xfrm>
          <a:prstGeom prst="rect">
            <a:avLst/>
          </a:prstGeom>
        </p:spPr>
      </p:pic>
      <p:sp>
        <p:nvSpPr>
          <p:cNvPr id="19" name="İçerik Yer Tutucusu 2">
            <a:extLst>
              <a:ext uri="{FF2B5EF4-FFF2-40B4-BE49-F238E27FC236}">
                <a16:creationId xmlns:a16="http://schemas.microsoft.com/office/drawing/2014/main" id="{7611E637-5B57-43BB-A4C5-23C3AE36BEE5}"/>
              </a:ext>
            </a:extLst>
          </p:cNvPr>
          <p:cNvSpPr txBox="1">
            <a:spLocks/>
          </p:cNvSpPr>
          <p:nvPr/>
        </p:nvSpPr>
        <p:spPr>
          <a:xfrm>
            <a:off x="6319569" y="4120968"/>
            <a:ext cx="5680904" cy="2033719"/>
          </a:xfrm>
          <a:prstGeom prst="rect">
            <a:avLst/>
          </a:prstGeom>
        </p:spPr>
        <p:txBody>
          <a:bodyPr vert="horz" lIns="45720" tIns="45720" rIns="4572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600" dirty="0"/>
              <a:t>Birinci sınıf çocukları için temel matematik</a:t>
            </a:r>
            <a:br>
              <a:rPr lang="tr-TR" sz="2600" dirty="0"/>
            </a:br>
            <a:r>
              <a:rPr lang="tr-TR" sz="2600" dirty="0"/>
              <a:t>konusu olan toplama ve çıkarma işlemleri</a:t>
            </a:r>
            <a:br>
              <a:rPr lang="tr-TR" sz="2600" dirty="0"/>
            </a:br>
            <a:r>
              <a:rPr lang="tr-TR" sz="2600" dirty="0"/>
              <a:t>ele alınmıştır.</a:t>
            </a:r>
            <a:br>
              <a:rPr lang="tr-TR" sz="2600" dirty="0"/>
            </a:br>
            <a:r>
              <a:rPr lang="tr-TR" sz="2600" dirty="0"/>
              <a:t>Uzun konu anlatımları yerine toplama </a:t>
            </a:r>
            <a:br>
              <a:rPr lang="tr-TR" sz="2600" dirty="0"/>
            </a:br>
            <a:r>
              <a:rPr lang="tr-TR" sz="2600" dirty="0"/>
              <a:t>ve çıkarma işlemleri için eğitim videoları</a:t>
            </a:r>
            <a:br>
              <a:rPr lang="tr-TR" sz="2600" dirty="0"/>
            </a:br>
            <a:r>
              <a:rPr lang="tr-TR" sz="2600" dirty="0"/>
              <a:t>kullanılmıştır.</a:t>
            </a:r>
            <a:br>
              <a:rPr lang="tr-TR" dirty="0"/>
            </a:b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84153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774D0A5-F8DF-45F5-86E2-039CC7044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Hikaye ekranı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1C0D547-DE42-441E-BFFA-ACD847569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ekranda hikayeler bulunur .</a:t>
            </a:r>
            <a:br>
              <a:rPr lang="tr-TR" dirty="0"/>
            </a:br>
            <a:r>
              <a:rPr lang="tr-TR" dirty="0"/>
              <a:t>Çocukların görsellerle zenginleştirilen</a:t>
            </a:r>
            <a:br>
              <a:rPr lang="tr-TR" dirty="0"/>
            </a:br>
            <a:r>
              <a:rPr lang="tr-TR" dirty="0"/>
              <a:t>hikayelerden birini seçmesi beklenir.</a:t>
            </a:r>
            <a:br>
              <a:rPr lang="tr-TR" dirty="0"/>
            </a:br>
            <a:br>
              <a:rPr lang="tr-TR" dirty="0"/>
            </a:br>
            <a:r>
              <a:rPr lang="tr-TR" dirty="0"/>
              <a:t>Hikaye seçiminden sonra hikaye sayfasına</a:t>
            </a:r>
            <a:br>
              <a:rPr lang="tr-TR" dirty="0"/>
            </a:br>
            <a:r>
              <a:rPr lang="tr-TR" dirty="0"/>
              <a:t>yönlendirilir.</a:t>
            </a:r>
            <a:br>
              <a:rPr lang="tr-TR" dirty="0"/>
            </a:br>
            <a:br>
              <a:rPr lang="tr-TR" dirty="0"/>
            </a:br>
            <a:r>
              <a:rPr lang="tr-TR" dirty="0"/>
              <a:t>Hikaye ile birinci sınıf öğrencilerin</a:t>
            </a:r>
            <a:br>
              <a:rPr lang="tr-TR" dirty="0"/>
            </a:br>
            <a:r>
              <a:rPr lang="tr-TR" dirty="0"/>
              <a:t>okuma becerileri geliştirilmesi hedeflenmiştir.</a:t>
            </a:r>
          </a:p>
        </p:txBody>
      </p:sp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296244A8-5467-4C6A-B81F-39601D1B3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50671" b="8250"/>
          <a:stretch/>
        </p:blipFill>
        <p:spPr>
          <a:xfrm>
            <a:off x="8285109" y="548640"/>
            <a:ext cx="3539842" cy="4862148"/>
          </a:xfrm>
          <a:prstGeom prst="rect">
            <a:avLst/>
          </a:prstGeom>
        </p:spPr>
      </p:pic>
      <p:pic>
        <p:nvPicPr>
          <p:cNvPr id="6" name="Resim 5" descr="metin içeren bir resim&#10;&#10;Yüksek güvenilirlikle oluşturulmuş açıklama">
            <a:extLst>
              <a:ext uri="{FF2B5EF4-FFF2-40B4-BE49-F238E27FC236}">
                <a16:creationId xmlns:a16="http://schemas.microsoft.com/office/drawing/2014/main" id="{803E7676-BEFC-4740-A12E-25278469FD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1"/>
          <a:stretch/>
        </p:blipFill>
        <p:spPr>
          <a:xfrm>
            <a:off x="8438146" y="548640"/>
            <a:ext cx="3064043" cy="486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070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8B4C0EF0-8848-4F8C-B309-4254B9AD7F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5" b="8999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sp>
        <p:nvSpPr>
          <p:cNvPr id="2" name="Unvan 1">
            <a:extLst>
              <a:ext uri="{FF2B5EF4-FFF2-40B4-BE49-F238E27FC236}">
                <a16:creationId xmlns:a16="http://schemas.microsoft.com/office/drawing/2014/main" id="{1D6F558B-67D2-4CF1-A62D-58F975FE8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tr-TR" dirty="0"/>
              <a:t>Eğitici çizgi film ekranı</a:t>
            </a:r>
          </a:p>
        </p:txBody>
      </p:sp>
      <p:pic>
        <p:nvPicPr>
          <p:cNvPr id="6" name="İçerik Yer Tutucusu 5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28A9DBB4-6C3A-4060-B665-9974CA7053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1"/>
          <a:stretch/>
        </p:blipFill>
        <p:spPr>
          <a:xfrm>
            <a:off x="8107859" y="0"/>
            <a:ext cx="3699130" cy="6857990"/>
          </a:xfrm>
        </p:spPr>
      </p:pic>
      <p:sp>
        <p:nvSpPr>
          <p:cNvPr id="7" name="İçerik Yer Tutucusu 2">
            <a:extLst>
              <a:ext uri="{FF2B5EF4-FFF2-40B4-BE49-F238E27FC236}">
                <a16:creationId xmlns:a16="http://schemas.microsoft.com/office/drawing/2014/main" id="{D7B38A22-BFD8-4E8F-850E-780B8D1CB74D}"/>
              </a:ext>
            </a:extLst>
          </p:cNvPr>
          <p:cNvSpPr txBox="1">
            <a:spLocks/>
          </p:cNvSpPr>
          <p:nvPr/>
        </p:nvSpPr>
        <p:spPr>
          <a:xfrm>
            <a:off x="1024129" y="2286000"/>
            <a:ext cx="5071871" cy="39319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b="1" dirty="0"/>
              <a:t>Çocukların çizgi film izlerken</a:t>
            </a:r>
            <a:br>
              <a:rPr lang="tr-TR" b="1" dirty="0"/>
            </a:br>
            <a:r>
              <a:rPr lang="tr-TR" b="1" dirty="0"/>
              <a:t>eğlenip bir şeyler öğrenmesini</a:t>
            </a:r>
            <a:br>
              <a:rPr lang="tr-TR" b="1" dirty="0"/>
            </a:br>
            <a:r>
              <a:rPr lang="tr-TR" b="1" dirty="0"/>
              <a:t>hedefleyen ekrandır.</a:t>
            </a:r>
            <a:br>
              <a:rPr lang="tr-TR" b="1" dirty="0"/>
            </a:br>
            <a:br>
              <a:rPr lang="tr-TR" b="1" dirty="0">
                <a:solidFill>
                  <a:srgbClr val="0070C0"/>
                </a:solidFill>
              </a:rPr>
            </a:br>
            <a:endParaRPr lang="tr-TR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03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6EBB3D6-0EC2-45ED-B02B-2B4CF19D9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Uygulamanın Tanıtımı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B8BD710-8107-4970-9308-5AA87DD4C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8825659" cy="4062343"/>
          </a:xfrm>
        </p:spPr>
        <p:txBody>
          <a:bodyPr/>
          <a:lstStyle/>
          <a:p>
            <a:r>
              <a:rPr lang="tr-TR" dirty="0"/>
              <a:t>Uygulama bir eğitim uygulamasıdır.</a:t>
            </a:r>
            <a:br>
              <a:rPr lang="tr-TR" dirty="0"/>
            </a:br>
            <a:r>
              <a:rPr lang="tr-TR" dirty="0"/>
              <a:t>Birinci sınıf çocukları ele alınarak oluşturulmuştur.</a:t>
            </a:r>
          </a:p>
          <a:p>
            <a:endParaRPr lang="tr-TR" dirty="0"/>
          </a:p>
          <a:p>
            <a:r>
              <a:rPr lang="tr-TR" sz="2000" b="1" dirty="0"/>
              <a:t>Uygulama 3 ana kısımdan oluşmaktadır.</a:t>
            </a:r>
          </a:p>
          <a:p>
            <a:pPr marL="514350" indent="-514350">
              <a:buFont typeface="+mj-lt"/>
              <a:buAutoNum type="romanLcPeriod"/>
            </a:pPr>
            <a:r>
              <a:rPr lang="tr-TR" sz="2000" dirty="0"/>
              <a:t>Konu Anlatımları (Bazı içerikler video ile desteklenmiştir)</a:t>
            </a:r>
          </a:p>
          <a:p>
            <a:pPr marL="514350" indent="-514350">
              <a:buFont typeface="+mj-lt"/>
              <a:buAutoNum type="romanLcPeriod"/>
            </a:pPr>
            <a:r>
              <a:rPr lang="tr-TR" sz="2000" dirty="0"/>
              <a:t>Konu Testleri</a:t>
            </a:r>
          </a:p>
          <a:p>
            <a:pPr marL="514350" indent="-514350">
              <a:buFont typeface="+mj-lt"/>
              <a:buAutoNum type="romanLcPeriod"/>
            </a:pPr>
            <a:r>
              <a:rPr lang="tr-TR" sz="2000" dirty="0"/>
              <a:t>Eğlence Kısmı </a:t>
            </a:r>
          </a:p>
          <a:p>
            <a:pPr marL="0" indent="0">
              <a:buNone/>
            </a:pPr>
            <a:r>
              <a:rPr lang="tr-T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*</a:t>
            </a:r>
            <a:r>
              <a:rPr lang="tr-TR" dirty="0"/>
              <a:t>Hikaye Okuma </a:t>
            </a:r>
          </a:p>
          <a:p>
            <a:pPr marL="0" indent="0">
              <a:buNone/>
            </a:pPr>
            <a:r>
              <a:rPr lang="tr-T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*</a:t>
            </a:r>
            <a:r>
              <a:rPr lang="tr-TR" dirty="0"/>
              <a:t>Eğitici Çizgi Film</a:t>
            </a:r>
          </a:p>
        </p:txBody>
      </p:sp>
    </p:spTree>
    <p:extLst>
      <p:ext uri="{BB962C8B-B14F-4D97-AF65-F5344CB8AC3E}">
        <p14:creationId xmlns:p14="http://schemas.microsoft.com/office/powerpoint/2010/main" val="439386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32B41A1-EF13-4C61-8806-2B6C1126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Uygulama öğrencilere ne katabilir?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6BE78CF-4F1F-4B84-A803-3DFDA645D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Uygulamamız birinci sınıf öğrencileri için;</a:t>
            </a:r>
          </a:p>
          <a:p>
            <a:br>
              <a:rPr lang="tr-TR" dirty="0"/>
            </a:br>
            <a:r>
              <a:rPr lang="tr-TR" dirty="0"/>
              <a:t>Okuma becerilerini geliştirmelerine katkı </a:t>
            </a:r>
          </a:p>
          <a:p>
            <a:br>
              <a:rPr lang="tr-TR" dirty="0"/>
            </a:br>
            <a:r>
              <a:rPr lang="tr-TR" dirty="0"/>
              <a:t>Okulda öğrendikleri ele alınan temel konuların unutulmamasını </a:t>
            </a:r>
            <a:br>
              <a:rPr lang="tr-TR" dirty="0"/>
            </a:br>
            <a:br>
              <a:rPr lang="tr-TR" dirty="0"/>
            </a:br>
            <a:r>
              <a:rPr lang="tr-TR" dirty="0"/>
              <a:t>Eğlenceli içeriklerle daha çok eğitimlerin akılda kalmasını sağlar</a:t>
            </a:r>
          </a:p>
        </p:txBody>
      </p:sp>
    </p:spTree>
    <p:extLst>
      <p:ext uri="{BB962C8B-B14F-4D97-AF65-F5344CB8AC3E}">
        <p14:creationId xmlns:p14="http://schemas.microsoft.com/office/powerpoint/2010/main" val="244434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61275C8-5F24-4A5E-88DF-1186AFE4C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Konu Anlatım Kısımları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A63EBED4-73B0-40B0-B608-F867FBC8A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Öğrenciler için hazırlanan bu bölümlerde çokça yazı olmayıp öğrencileri</a:t>
            </a:r>
            <a:br>
              <a:rPr lang="tr-TR" dirty="0"/>
            </a:br>
            <a:r>
              <a:rPr lang="tr-TR" dirty="0"/>
              <a:t>sıkmadan konu anlatımları kısa ve öz bir şekilde öğretilmiştir.</a:t>
            </a:r>
            <a:br>
              <a:rPr lang="tr-TR" dirty="0"/>
            </a:br>
            <a:r>
              <a:rPr lang="tr-TR" dirty="0"/>
              <a:t>Konu anlatımlarının ağır olduğu bölümlerde resimler ve videolar ile</a:t>
            </a:r>
            <a:br>
              <a:rPr lang="tr-TR" dirty="0"/>
            </a:br>
            <a:r>
              <a:rPr lang="tr-TR" dirty="0"/>
              <a:t>içerikler desteklenmiştir.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6741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020F3DC-EBE8-4FB6-B05F-B622C83BA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Konu Testleri Kısmı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CE887F7-7BCF-4025-9A99-CF505FBCB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Çocukların öğrendikleri konuları birçok  soru görerek </a:t>
            </a:r>
            <a:br>
              <a:rPr lang="tr-TR" dirty="0"/>
            </a:br>
            <a:r>
              <a:rPr lang="tr-TR" dirty="0"/>
              <a:t>pekiştirmeleri sağlamaktadır.</a:t>
            </a:r>
          </a:p>
          <a:p>
            <a:r>
              <a:rPr lang="tr-TR" dirty="0"/>
              <a:t>10 sorudan oluşan bu bölümde 10 dakikalık süre verilip</a:t>
            </a:r>
            <a:br>
              <a:rPr lang="tr-TR" dirty="0"/>
            </a:br>
            <a:r>
              <a:rPr lang="tr-TR" dirty="0"/>
              <a:t>seçilen cevapların doğru veya yanlış olduğu gösterilmiştir.</a:t>
            </a:r>
          </a:p>
          <a:p>
            <a:r>
              <a:rPr lang="tr-TR" dirty="0"/>
              <a:t>Bu sayede çocuklar doğru ve yanlışlarıyla konuyu </a:t>
            </a:r>
            <a:br>
              <a:rPr lang="tr-TR" dirty="0"/>
            </a:br>
            <a:r>
              <a:rPr lang="tr-TR" dirty="0"/>
              <a:t>ne kadar öğrendiklerini görebileceklerdir.</a:t>
            </a: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68717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18F9A51-F20A-4F32-8FBC-FD7D9E4CC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Eğitici Çizgi Film ve Hikaye Kısmı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D76C493-08EE-4F6A-A74B-F2F52F033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Eğitici çizgi film ile çocukların eğlenmesi amaçlanıp öğrenciyi</a:t>
            </a:r>
            <a:br>
              <a:rPr lang="tr-TR" dirty="0"/>
            </a:br>
            <a:r>
              <a:rPr lang="tr-TR" dirty="0"/>
              <a:t>sıkmadan , çizgi karakterler yardımıyla çocuklara eğitim verilir.</a:t>
            </a:r>
            <a:br>
              <a:rPr lang="tr-TR" dirty="0"/>
            </a:br>
            <a:endParaRPr lang="tr-TR" dirty="0"/>
          </a:p>
          <a:p>
            <a:r>
              <a:rPr lang="tr-TR" dirty="0"/>
              <a:t>Birinci sınıf öğrencileri ele alınarak oluşturulan uygulamamızda</a:t>
            </a:r>
            <a:br>
              <a:rPr lang="tr-TR" dirty="0"/>
            </a:br>
            <a:r>
              <a:rPr lang="tr-TR" dirty="0"/>
              <a:t>unutulmaması gereken birinci sınıf öğrencilerinin yeni okuma </a:t>
            </a:r>
            <a:br>
              <a:rPr lang="tr-TR" dirty="0"/>
            </a:br>
            <a:r>
              <a:rPr lang="tr-TR" dirty="0"/>
              <a:t>yazma öğrendiğidir. Okuma becerilerini geliştirmek ve unutulmamasını sağlamak amacıyla oluşturulan kısımdır</a:t>
            </a:r>
          </a:p>
        </p:txBody>
      </p:sp>
    </p:spTree>
    <p:extLst>
      <p:ext uri="{BB962C8B-B14F-4D97-AF65-F5344CB8AC3E}">
        <p14:creationId xmlns:p14="http://schemas.microsoft.com/office/powerpoint/2010/main" val="3374686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1B8F290-4FB3-46C8-82CD-90ECA97C8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62" y="880903"/>
            <a:ext cx="8761413" cy="706964"/>
          </a:xfrm>
        </p:spPr>
        <p:txBody>
          <a:bodyPr>
            <a:normAutofit fontScale="90000"/>
          </a:bodyPr>
          <a:lstStyle/>
          <a:p>
            <a:r>
              <a:rPr lang="tr-TR" dirty="0"/>
              <a:t>Başlangıç Ekranı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0DC6460-B91F-4AC0-BFE1-B2C1D6F78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277" y="422968"/>
            <a:ext cx="3839791" cy="6012063"/>
          </a:xfr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59511DD6-15EF-4CB5-919C-7021F7839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94" y="1044873"/>
            <a:ext cx="3071053" cy="4932224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89CAD6B0-592C-4982-BA6F-4B6EE025CCA6}"/>
              </a:ext>
            </a:extLst>
          </p:cNvPr>
          <p:cNvSpPr txBox="1"/>
          <p:nvPr/>
        </p:nvSpPr>
        <p:spPr>
          <a:xfrm>
            <a:off x="858129" y="2152357"/>
            <a:ext cx="4909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İlk açılan ekrandır.</a:t>
            </a:r>
            <a:br>
              <a:rPr lang="tr-TR" dirty="0"/>
            </a:br>
            <a:endParaRPr lang="tr-TR" dirty="0"/>
          </a:p>
          <a:p>
            <a:r>
              <a:rPr lang="tr-TR" dirty="0"/>
              <a:t>Ortam hazır olana kadar uygulamamızın </a:t>
            </a:r>
            <a:br>
              <a:rPr lang="tr-TR" dirty="0"/>
            </a:br>
            <a:r>
              <a:rPr lang="tr-TR" dirty="0"/>
              <a:t>içeriğini anlatılacak olan cümle ve resimle zenginleştirilen başlangıç ekranıdır</a:t>
            </a:r>
          </a:p>
        </p:txBody>
      </p:sp>
    </p:spTree>
    <p:extLst>
      <p:ext uri="{BB962C8B-B14F-4D97-AF65-F5344CB8AC3E}">
        <p14:creationId xmlns:p14="http://schemas.microsoft.com/office/powerpoint/2010/main" val="17075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1CE8CA9-D6D2-4C46-8070-9566F894E5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İçerik Yer Tutucusu 6">
            <a:extLst>
              <a:ext uri="{FF2B5EF4-FFF2-40B4-BE49-F238E27FC236}">
                <a16:creationId xmlns:a16="http://schemas.microsoft.com/office/drawing/2014/main" id="{D9AC4CB7-7074-4DEC-BE04-4CCAC23073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027" y="640080"/>
            <a:ext cx="3053867" cy="557784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B31CF5-BEC2-457D-A52F-6A5CCB066FE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53AEAC15-41BD-4F99-9046-27BD910CA0D2}"/>
              </a:ext>
            </a:extLst>
          </p:cNvPr>
          <p:cNvSpPr txBox="1">
            <a:spLocks/>
          </p:cNvSpPr>
          <p:nvPr/>
        </p:nvSpPr>
        <p:spPr>
          <a:xfrm>
            <a:off x="1024129" y="2249424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tr-TR"/>
          </a:p>
        </p:txBody>
      </p:sp>
      <p:sp>
        <p:nvSpPr>
          <p:cNvPr id="2" name="Unvan 1">
            <a:extLst>
              <a:ext uri="{FF2B5EF4-FFF2-40B4-BE49-F238E27FC236}">
                <a16:creationId xmlns:a16="http://schemas.microsoft.com/office/drawing/2014/main" id="{EB0423B7-DB0E-4919-A22C-CF25AE55A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tr-TR" sz="4400">
                <a:solidFill>
                  <a:schemeClr val="tx1"/>
                </a:solidFill>
              </a:rPr>
              <a:t>Giriş ekranı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A3989742-E4D1-49CB-BE96-F7029BD42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rgbClr val="FFFFFF"/>
                </a:solidFill>
              </a:rPr>
              <a:t>Eğer daha önceden üye olmuş bir kullanıcıysanız kullanıcı adı ve şifreniz ile giriş yapmanız mümkündür.</a:t>
            </a:r>
            <a:br>
              <a:rPr lang="tr-TR" dirty="0">
                <a:solidFill>
                  <a:srgbClr val="FFFFFF"/>
                </a:solidFill>
              </a:rPr>
            </a:b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Yanlış kullanıcı adı  veya şifre girişi ile girdiğiniz bilgilerin tekrar kontrol etmeniz gerektiğini söyleyen ekrandır.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050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1303D8E6-65F2-4BAE-8987-14707BDC28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75" b="8999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sp>
        <p:nvSpPr>
          <p:cNvPr id="2" name="Unvan 1">
            <a:extLst>
              <a:ext uri="{FF2B5EF4-FFF2-40B4-BE49-F238E27FC236}">
                <a16:creationId xmlns:a16="http://schemas.microsoft.com/office/drawing/2014/main" id="{EF2B0368-3437-4D87-A6A7-E1284777F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tr-TR" dirty="0"/>
              <a:t>KAYIT olma ekranı</a:t>
            </a:r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F0138779-E78A-467E-8B6E-22CB0F755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101" y="0"/>
            <a:ext cx="3759999" cy="6957391"/>
          </a:xfr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C413AE11-C64C-4E8C-BCE4-F112CD63336C}"/>
              </a:ext>
            </a:extLst>
          </p:cNvPr>
          <p:cNvSpPr txBox="1"/>
          <p:nvPr/>
        </p:nvSpPr>
        <p:spPr>
          <a:xfrm>
            <a:off x="858129" y="2152357"/>
            <a:ext cx="4909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31C21C22-7003-4D70-986C-10824F194DD6}"/>
              </a:ext>
            </a:extLst>
          </p:cNvPr>
          <p:cNvSpPr txBox="1"/>
          <p:nvPr/>
        </p:nvSpPr>
        <p:spPr>
          <a:xfrm>
            <a:off x="885425" y="2152357"/>
            <a:ext cx="52378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Eğer daha önceden kayıt olmadıysanız kayıt </a:t>
            </a:r>
            <a:br>
              <a:rPr lang="tr-TR" dirty="0"/>
            </a:br>
            <a:r>
              <a:rPr lang="tr-TR" dirty="0"/>
              <a:t>olmak için kullanacağınız ekrandır.</a:t>
            </a:r>
            <a:br>
              <a:rPr lang="tr-TR" dirty="0"/>
            </a:br>
            <a:br>
              <a:rPr lang="tr-TR" dirty="0"/>
            </a:br>
            <a:r>
              <a:rPr lang="tr-TR" dirty="0"/>
              <a:t>Kayıt olma ekranında ad , e-mail</a:t>
            </a:r>
            <a:br>
              <a:rPr lang="tr-TR" dirty="0"/>
            </a:br>
            <a:r>
              <a:rPr lang="tr-TR" dirty="0"/>
              <a:t>ve giriş yaparken kullanacağımız kendi isteğimizle belirlediğimiz kullanıcı adı ve şifre kısımları bulunur.</a:t>
            </a:r>
          </a:p>
          <a:p>
            <a:br>
              <a:rPr lang="tr-TR" dirty="0"/>
            </a:br>
            <a:r>
              <a:rPr lang="tr-TR" dirty="0"/>
              <a:t>Bu alanlar doldurulup kayıt gerçekleştirilir.</a:t>
            </a:r>
          </a:p>
        </p:txBody>
      </p:sp>
    </p:spTree>
    <p:extLst>
      <p:ext uri="{BB962C8B-B14F-4D97-AF65-F5344CB8AC3E}">
        <p14:creationId xmlns:p14="http://schemas.microsoft.com/office/powerpoint/2010/main" val="4055028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51136FD-BBB2-4EB4-A240-3E21EECF73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İçerik Yer Tutucusu 4">
            <a:extLst>
              <a:ext uri="{FF2B5EF4-FFF2-40B4-BE49-F238E27FC236}">
                <a16:creationId xmlns:a16="http://schemas.microsoft.com/office/drawing/2014/main" id="{F427E1CF-4938-4111-B1D7-D4656B3148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51" b="21476"/>
          <a:stretch/>
        </p:blipFill>
        <p:spPr>
          <a:xfrm>
            <a:off x="6096000" y="640080"/>
            <a:ext cx="5455921" cy="557784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6826B28-36B0-4CC1-8EC8-EF9B88B3564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Unvan 1">
            <a:extLst>
              <a:ext uri="{FF2B5EF4-FFF2-40B4-BE49-F238E27FC236}">
                <a16:creationId xmlns:a16="http://schemas.microsoft.com/office/drawing/2014/main" id="{AA012C86-81A7-4476-B538-9DECD1D7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tr-TR">
                <a:solidFill>
                  <a:srgbClr val="FFFFFF"/>
                </a:solidFill>
              </a:rPr>
              <a:t>Ana sayfa ekranı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B7F03CF-D67F-415C-88E7-D9CF8E668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r>
              <a:rPr lang="tr-TR" dirty="0">
                <a:solidFill>
                  <a:srgbClr val="FFFFFF"/>
                </a:solidFill>
              </a:rPr>
              <a:t>Çocukların giriş işlemi yaptıktan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sonra karşılaşacağı ekrandır.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Çocuklara hitap edecek çizgi karakterler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ile süslenen ve dersler ekranına geçişi</a:t>
            </a:r>
            <a:br>
              <a:rPr lang="tr-TR" dirty="0">
                <a:solidFill>
                  <a:srgbClr val="FFFFFF"/>
                </a:solidFill>
              </a:rPr>
            </a:br>
            <a:r>
              <a:rPr lang="tr-TR" dirty="0">
                <a:solidFill>
                  <a:srgbClr val="FFFFFF"/>
                </a:solidFill>
              </a:rPr>
              <a:t>sağlayan ekrandır.</a:t>
            </a:r>
          </a:p>
        </p:txBody>
      </p:sp>
      <p:pic>
        <p:nvPicPr>
          <p:cNvPr id="8" name="Resim 7" descr="ekran görüntüsü içeren bir resim&#10;&#10;Çok yüksek güvenilirlikle oluşturulmuş açıklama">
            <a:extLst>
              <a:ext uri="{FF2B5EF4-FFF2-40B4-BE49-F238E27FC236}">
                <a16:creationId xmlns:a16="http://schemas.microsoft.com/office/drawing/2014/main" id="{1584B55B-6009-406F-AF80-38B35C37AD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6"/>
          <a:stretch/>
        </p:blipFill>
        <p:spPr>
          <a:xfrm>
            <a:off x="6723454" y="640080"/>
            <a:ext cx="4344880" cy="571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5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ntegral">
  <a:themeElements>
    <a:clrScheme name="E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E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213</TotalTime>
  <Words>190</Words>
  <Application>Microsoft Office PowerPoint</Application>
  <PresentationFormat>Geniş ekran</PresentationFormat>
  <Paragraphs>54</Paragraphs>
  <Slides>20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4" baseType="lpstr">
      <vt:lpstr>Tw Cen MT</vt:lpstr>
      <vt:lpstr>Tw Cen MT Condensed</vt:lpstr>
      <vt:lpstr>Wingdings 3</vt:lpstr>
      <vt:lpstr>Entegral</vt:lpstr>
      <vt:lpstr>       MİNİÖĞRETİCİM</vt:lpstr>
      <vt:lpstr>Uygulamanın Tanıtımı</vt:lpstr>
      <vt:lpstr>Konu Anlatım Kısımları</vt:lpstr>
      <vt:lpstr>Konu Testleri Kısmı</vt:lpstr>
      <vt:lpstr>Eğitici Çizgi Film ve Hikaye Kısmı</vt:lpstr>
      <vt:lpstr>Başlangıç Ekranı</vt:lpstr>
      <vt:lpstr>Giriş ekranı</vt:lpstr>
      <vt:lpstr>KAYIT olma ekranı</vt:lpstr>
      <vt:lpstr>Ana sayfa ekranı</vt:lpstr>
      <vt:lpstr>DERSLER EKRANI</vt:lpstr>
      <vt:lpstr>Alfabe sayfası</vt:lpstr>
      <vt:lpstr>SAYILAR ekranı (SAYILAR TEST EKRANI) </vt:lpstr>
      <vt:lpstr>PowerPoint Sunusu</vt:lpstr>
      <vt:lpstr>Saatler ekranı (okuma metni ve soru/cevap sayfası)</vt:lpstr>
      <vt:lpstr>GÜNLER EKRANI</vt:lpstr>
      <vt:lpstr>Aylar ve mevsimler ekranı</vt:lpstr>
      <vt:lpstr>MATEMATİK EKRANI</vt:lpstr>
      <vt:lpstr>Hikaye ekranı</vt:lpstr>
      <vt:lpstr>Eğitici çizgi film ekranı</vt:lpstr>
      <vt:lpstr>Uygulama öğrencilere ne katabilir?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MİNİÖĞRETİCİM</dc:title>
  <dc:creator>IREM</dc:creator>
  <cp:lastModifiedBy>IREM</cp:lastModifiedBy>
  <cp:revision>20</cp:revision>
  <dcterms:created xsi:type="dcterms:W3CDTF">2018-04-29T10:38:35Z</dcterms:created>
  <dcterms:modified xsi:type="dcterms:W3CDTF">2018-05-01T12:58:22Z</dcterms:modified>
</cp:coreProperties>
</file>

<file path=docProps/thumbnail.jpeg>
</file>